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AADC1C-7278-41EF-8101-009F4022068A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60D6CE-328D-44CA-9CD3-20FA1B70A8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9.6 Warm-up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19200"/>
                <a:ext cx="7498080" cy="5410200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and A and B are mutually exclusive, then n(A or B) = 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 and B are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mutually exclusive, then n(A or B) = 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number of combinations of five objects taken three at a time is _____?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number of permutations of five objects taken three at a time is _____?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Why is the number of permutations greater than the corresponding number of combinations?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What is the definition of a residual?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Write the exact value (no decimals) of sin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0.5.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= 5∙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particular equation of a(n) _______.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area of a triangle with sides 5 cm and 3 cm and included angle 30⁰ is _____?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19200"/>
                <a:ext cx="7498080" cy="5410200"/>
              </a:xfrm>
              <a:blipFill rotWithShape="1">
                <a:blip r:embed="rId2"/>
                <a:stretch>
                  <a:fillRect l="-894" t="-1914" r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3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there is a 60% chance of rain, what is the percent it won’t?</a:t>
            </a:r>
          </a:p>
          <a:p>
            <a:r>
              <a:rPr lang="en-US" dirty="0" smtClean="0"/>
              <a:t>Complementary:  1 – probability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P(A) * P(B|A)</a:t>
            </a:r>
          </a:p>
          <a:p>
            <a:pPr lvl="1"/>
            <a:r>
              <a:rPr lang="en-US" dirty="0" smtClean="0"/>
              <a:t>P(A) + P(B) – (P(A)*P(B))</a:t>
            </a:r>
          </a:p>
          <a:p>
            <a:r>
              <a:rPr lang="en-US" dirty="0" smtClean="0"/>
              <a:t>Independent and Mutually exclusive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Complementary </a:t>
            </a:r>
            <a:r>
              <a:rPr lang="en-US" dirty="0" smtClean="0"/>
              <a:t>probabilities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(not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010400" cy="4525963"/>
          </a:xfrm>
        </p:spPr>
        <p:txBody>
          <a:bodyPr/>
          <a:lstStyle/>
          <a:p>
            <a:r>
              <a:rPr lang="en-US" dirty="0" smtClean="0"/>
              <a:t>A bag of candy contains</a:t>
            </a:r>
          </a:p>
          <a:p>
            <a:pPr lvl="1"/>
            <a:r>
              <a:rPr lang="en-US" dirty="0" smtClean="0"/>
              <a:t>21 Laffy Taffy</a:t>
            </a:r>
          </a:p>
          <a:p>
            <a:pPr lvl="1"/>
            <a:r>
              <a:rPr lang="en-US" dirty="0" smtClean="0"/>
              <a:t>23 Snickers</a:t>
            </a:r>
          </a:p>
          <a:p>
            <a:pPr lvl="1"/>
            <a:r>
              <a:rPr lang="en-US" dirty="0" smtClean="0"/>
              <a:t>19 M&amp;Ms</a:t>
            </a:r>
          </a:p>
          <a:p>
            <a:pPr lvl="1"/>
            <a:r>
              <a:rPr lang="en-US" dirty="0" smtClean="0"/>
              <a:t>13 Salted Nut Rolls</a:t>
            </a:r>
          </a:p>
          <a:p>
            <a:r>
              <a:rPr lang="en-US" dirty="0" smtClean="0"/>
              <a:t>Probability of picking a Laffy Taffy or a Snickers</a:t>
            </a:r>
          </a:p>
          <a:p>
            <a:r>
              <a:rPr lang="en-US" dirty="0" smtClean="0"/>
              <a:t>Probability of picking candy with chocolate or nuts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of events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18" y="152400"/>
            <a:ext cx="3466980" cy="19432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2" y="2331098"/>
            <a:ext cx="2834084" cy="11622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8200"/>
            <a:ext cx="2522285" cy="200043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5896" y="2734460"/>
            <a:ext cx="2116120" cy="1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9"/>
                <a:ext cx="8229600" cy="38526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probability that B occurs after event A has already occurred.</a:t>
                </a:r>
              </a:p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A and B are mutually exclusive</a:t>
                </a:r>
              </a:p>
              <a:p>
                <a:pPr marL="690372" lvl="2" indent="-342900">
                  <a:spcBef>
                    <a:spcPts val="400"/>
                  </a:spcBef>
                  <a:buSzPct val="68000"/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3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23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𝑃</m:t>
                    </m:r>
                    <m:r>
                      <a:rPr lang="en-US" sz="2300" i="1">
                        <a:latin typeface="Cambria Math"/>
                      </a:rPr>
                      <m:t>(</m:t>
                    </m:r>
                    <m:r>
                      <a:rPr lang="en-US" sz="2300" i="1">
                        <a:latin typeface="Cambria Math"/>
                      </a:rPr>
                      <m:t>𝐴</m:t>
                    </m:r>
                    <m:r>
                      <a:rPr lang="en-US" sz="2300" i="1">
                        <a:latin typeface="Cambria Math"/>
                      </a:rPr>
                      <m:t> 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23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3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2300" i="1">
                            <a:latin typeface="Cambria Math"/>
                          </a:rPr>
                          <m:t>𝐵</m:t>
                        </m:r>
                      </m:e>
                    </m:nary>
                    <m:r>
                      <m:rPr>
                        <m:nor/>
                      </m:rPr>
                      <a:rPr lang="en-US" sz="2300" dirty="0"/>
                      <m:t>)</m:t>
                    </m:r>
                    <m:r>
                      <m:rPr>
                        <m:nor/>
                      </m:rPr>
                      <a:rPr lang="en-US" sz="2300" b="0" i="0" dirty="0" smtClean="0"/>
                      <m:t> =</m:t>
                    </m:r>
                    <m:r>
                      <a:rPr lang="en-US" sz="2300" b="0" i="1" dirty="0" smtClean="0">
                        <a:latin typeface="Cambria Math"/>
                      </a:rPr>
                      <m:t> </m:t>
                    </m:r>
                    <m:r>
                      <a:rPr lang="en-US" sz="2300" i="1">
                        <a:latin typeface="Cambria Math"/>
                      </a:rPr>
                      <m:t>𝑃</m:t>
                    </m:r>
                    <m:r>
                      <m:rPr>
                        <m:nor/>
                      </m:rPr>
                      <a:rPr lang="en-US" sz="2300" b="0" i="0" dirty="0" smtClean="0"/>
                      <m:t>(</m:t>
                    </m:r>
                    <m:r>
                      <m:rPr>
                        <m:nor/>
                      </m:rPr>
                      <a:rPr lang="en-US" sz="2300" b="0" i="0" dirty="0" smtClean="0"/>
                      <m:t>A</m:t>
                    </m:r>
                    <m:r>
                      <m:rPr>
                        <m:nor/>
                      </m:rPr>
                      <a:rPr lang="en-US" sz="2300" b="0" i="0" dirty="0" smtClean="0"/>
                      <m:t>) 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3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300" dirty="0" smtClean="0"/>
                  <a:t> </a:t>
                </a:r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endParaRPr lang="en-US" dirty="0"/>
              </a:p>
              <a:p>
                <a:r>
                  <a:rPr lang="en-US" dirty="0" smtClean="0"/>
                  <a:t>If A and B are independent events</a:t>
                </a:r>
              </a:p>
              <a:p>
                <a:pPr lvl="1"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𝑎𝑛𝑑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nary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dirty="0"/>
                      <m:t> =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marL="393192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9"/>
                <a:ext cx="8229600" cy="3852672"/>
              </a:xfrm>
              <a:blipFill rotWithShape="1">
                <a:blip r:embed="rId2"/>
                <a:stretch>
                  <a:fillRect t="-1108" b="-8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Probability- intersection of 2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Annie and Andrew volunteer in the children’s ward of a hospital.  The probability that Annie gets the mumps is P(A) = 13%.  The probability that Andrew gets the mumps is P(H) = 7%.  Find the probability that:</a:t>
            </a:r>
          </a:p>
          <a:p>
            <a:pPr lvl="1"/>
            <a:r>
              <a:rPr lang="en-US" dirty="0" smtClean="0"/>
              <a:t>Both catch mumps</a:t>
            </a:r>
          </a:p>
          <a:p>
            <a:pPr lvl="1"/>
            <a:r>
              <a:rPr lang="en-US" dirty="0" smtClean="0"/>
              <a:t>Annie doesn’t catch mumps</a:t>
            </a:r>
          </a:p>
          <a:p>
            <a:pPr lvl="1"/>
            <a:r>
              <a:rPr lang="en-US" dirty="0" smtClean="0"/>
              <a:t>Andrew doesn’t catch mumps</a:t>
            </a:r>
          </a:p>
          <a:p>
            <a:pPr lvl="1"/>
            <a:r>
              <a:rPr lang="en-US" dirty="0" smtClean="0"/>
              <a:t>Neither catches mumps</a:t>
            </a:r>
          </a:p>
          <a:p>
            <a:pPr lvl="1"/>
            <a:r>
              <a:rPr lang="en-US" dirty="0" smtClean="0"/>
              <a:t>At least one catches mumps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363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9.6 Warm-up</vt:lpstr>
      <vt:lpstr>Complementary probabilities (not …)</vt:lpstr>
      <vt:lpstr>Union of events</vt:lpstr>
      <vt:lpstr>Probability- intersection of 2 events</vt:lpstr>
      <vt:lpstr>Example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9.5 Warm-up</dc:title>
  <dc:creator>rbpischke</dc:creator>
  <cp:lastModifiedBy>Administrator</cp:lastModifiedBy>
  <cp:revision>9</cp:revision>
  <dcterms:created xsi:type="dcterms:W3CDTF">2013-01-26T19:12:04Z</dcterms:created>
  <dcterms:modified xsi:type="dcterms:W3CDTF">2016-01-25T17:36:28Z</dcterms:modified>
</cp:coreProperties>
</file>