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42E418-1990-4FC3-8E58-D4F64CC2749F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9715E1-B57C-4E18-B3BA-BFEFA4DA91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9.4 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outcomes of a random experiment are equally likely, then the probability of an event is defined to be ______?  (hint: it’s a formula)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events A and B are mutually exclusive, then n(A or B) = ______?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events A and B are NOT mutually exclusive, then n(A or B) = _______?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set of all possible outcomes of a random experiment is called the 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order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of the 50 students’ QTs turned in will be randomly selected for grading.  How many different ways are there to make this selection?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1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v. permutation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Permutations are an </a:t>
            </a:r>
            <a:r>
              <a:rPr lang="en-US" i="1" dirty="0" smtClean="0"/>
              <a:t>ordered</a:t>
            </a:r>
            <a:r>
              <a:rPr lang="en-US" dirty="0" smtClean="0"/>
              <a:t> list</a:t>
            </a:r>
          </a:p>
          <a:p>
            <a:pPr lvl="1"/>
            <a:r>
              <a:rPr lang="en-US" dirty="0" smtClean="0"/>
              <a:t>Order is important</a:t>
            </a:r>
          </a:p>
          <a:p>
            <a:pPr lvl="1"/>
            <a:r>
              <a:rPr lang="en-US" dirty="0" smtClean="0"/>
              <a:t>Selected objects should be treated differently</a:t>
            </a:r>
          </a:p>
          <a:p>
            <a:pPr lvl="1"/>
            <a:r>
              <a:rPr lang="en-US" u="sng" dirty="0" smtClean="0"/>
              <a:t>Key words</a:t>
            </a:r>
            <a:r>
              <a:rPr lang="en-US" dirty="0" smtClean="0"/>
              <a:t> – order or arrangement</a:t>
            </a:r>
          </a:p>
          <a:p>
            <a:r>
              <a:rPr lang="en-US" dirty="0" smtClean="0"/>
              <a:t>Combinations are </a:t>
            </a:r>
            <a:r>
              <a:rPr lang="en-US" i="1" dirty="0" smtClean="0"/>
              <a:t>unordered</a:t>
            </a:r>
            <a:r>
              <a:rPr lang="en-US" dirty="0" smtClean="0"/>
              <a:t> lists</a:t>
            </a:r>
          </a:p>
          <a:p>
            <a:pPr lvl="1"/>
            <a:r>
              <a:rPr lang="en-US" dirty="0" smtClean="0"/>
              <a:t>The order of selection is irrelevant</a:t>
            </a:r>
          </a:p>
          <a:p>
            <a:pPr lvl="1"/>
            <a:r>
              <a:rPr lang="en-US" dirty="0" smtClean="0"/>
              <a:t>Selected objects are treated the same</a:t>
            </a:r>
          </a:p>
          <a:p>
            <a:pPr lvl="1"/>
            <a:r>
              <a:rPr lang="en-US" u="sng" dirty="0" smtClean="0"/>
              <a:t>Key word</a:t>
            </a:r>
            <a:r>
              <a:rPr lang="en-US" dirty="0" smtClean="0"/>
              <a:t> – group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9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38200"/>
            <a:ext cx="3881781" cy="144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200400"/>
            <a:ext cx="25439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“n Permutate r”</a:t>
            </a:r>
          </a:p>
          <a:p>
            <a:pPr algn="ctr"/>
            <a:r>
              <a:rPr lang="en-US" sz="2800" dirty="0" smtClean="0"/>
              <a:t>or</a:t>
            </a:r>
          </a:p>
          <a:p>
            <a:r>
              <a:rPr lang="en-US" sz="2800" dirty="0" smtClean="0"/>
              <a:t>“n arrange r”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47800" y="1981200"/>
            <a:ext cx="1447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019800" y="1066800"/>
            <a:ext cx="9906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80548" y="1219200"/>
            <a:ext cx="206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number of elements in the set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86400" y="2286000"/>
            <a:ext cx="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00600" y="3657600"/>
            <a:ext cx="2027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elements not selected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5724236" y="1981200"/>
            <a:ext cx="828964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72200" y="3429000"/>
            <a:ext cx="2027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elements </a:t>
            </a:r>
            <a:r>
              <a:rPr lang="en-US" sz="2400" i="1" dirty="0" smtClean="0"/>
              <a:t>not</a:t>
            </a:r>
            <a:r>
              <a:rPr lang="en-US" sz="2400" dirty="0" smtClean="0"/>
              <a:t> selected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200400"/>
            <a:ext cx="2052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“n choose r”</a:t>
            </a:r>
          </a:p>
          <a:p>
            <a:pPr algn="ctr"/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003639" y="209429"/>
            <a:ext cx="206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number of elements in the set</a:t>
            </a:r>
            <a:endParaRPr lang="en-US" sz="24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355" y="209429"/>
            <a:ext cx="5039429" cy="1714739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5715000" y="609600"/>
            <a:ext cx="128863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914400" y="1600200"/>
            <a:ext cx="1221509" cy="16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57600" y="1924168"/>
            <a:ext cx="381000" cy="15879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24826" y="3554342"/>
            <a:ext cx="2027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elements </a:t>
            </a:r>
            <a:r>
              <a:rPr lang="en-US" sz="2400" i="1" dirty="0" smtClean="0"/>
              <a:t>selected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81932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724400"/>
          </a:xfrm>
        </p:spPr>
        <p:txBody>
          <a:bodyPr/>
          <a:lstStyle/>
          <a:p>
            <a:r>
              <a:rPr lang="en-US" dirty="0" smtClean="0"/>
              <a:t>How many ways can I arrange this set of chairs with students from this class?</a:t>
            </a:r>
          </a:p>
          <a:p>
            <a:r>
              <a:rPr lang="en-US" dirty="0" smtClean="0"/>
              <a:t>How many different 4 person teams can I make from the students in this class?</a:t>
            </a:r>
            <a:endParaRPr lang="en-US" dirty="0"/>
          </a:p>
        </p:txBody>
      </p:sp>
      <p:pic>
        <p:nvPicPr>
          <p:cNvPr id="5" name="Picture 2" descr="C:\Users\sacconick\Desktop\IMG_5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45" y="1219200"/>
            <a:ext cx="4057651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Seating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5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343400" cy="4724400"/>
          </a:xfrm>
        </p:spPr>
        <p:txBody>
          <a:bodyPr/>
          <a:lstStyle/>
          <a:p>
            <a:r>
              <a:rPr lang="en-US" dirty="0" smtClean="0"/>
              <a:t>What is the probability that this group will be all girls?</a:t>
            </a:r>
          </a:p>
          <a:p>
            <a:r>
              <a:rPr lang="en-US" dirty="0" smtClean="0"/>
              <a:t>What is the probability that this group will have 3 girls and 1 boy?</a:t>
            </a:r>
          </a:p>
          <a:p>
            <a:r>
              <a:rPr lang="en-US" dirty="0" smtClean="0"/>
              <a:t>What is the probability that this group will have 2 boys and 2 girls?</a:t>
            </a:r>
          </a:p>
        </p:txBody>
      </p:sp>
      <p:pic>
        <p:nvPicPr>
          <p:cNvPr id="5" name="Picture 2" descr="C:\Users\sacconick\Desktop\IMG_5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45" y="1219200"/>
            <a:ext cx="4057651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Seating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3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9.4 </a:t>
            </a:r>
            <a:r>
              <a:rPr lang="en-US" dirty="0" smtClean="0"/>
              <a:t>Warm-up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 functions have the multiply-multiply property.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slope of the linear function 4x + 5y = 40 is _______?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“If” part of a theorem is called the 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equation that is true for all values of the variable is called a(n) 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4% of 700 is ________.</a:t>
            </a:r>
          </a:p>
        </p:txBody>
      </p:sp>
    </p:spTree>
    <p:extLst>
      <p:ext uri="{BB962C8B-B14F-4D97-AF65-F5344CB8AC3E}">
        <p14:creationId xmlns:p14="http://schemas.microsoft.com/office/powerpoint/2010/main" val="31803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According to Sheldon: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sandwich is a permutation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order matters to him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many different ways can Sheldon’s sandwich be permutated?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Turkey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Roast Beef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Lettuce 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Swiss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What’s the probability the restaurant will get it right?</a:t>
            </a:r>
          </a:p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Key words</a:t>
            </a:r>
            <a:r>
              <a:rPr lang="en-US" dirty="0" smtClean="0"/>
              <a:t>:  arrange/order</a:t>
            </a:r>
          </a:p>
        </p:txBody>
      </p:sp>
    </p:spTree>
    <p:extLst>
      <p:ext uri="{BB962C8B-B14F-4D97-AF65-F5344CB8AC3E}">
        <p14:creationId xmlns:p14="http://schemas.microsoft.com/office/powerpoint/2010/main" val="52539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In how many diff. ways could I arrange 3 of the 12 pictures of my family on my wall?</a:t>
            </a:r>
          </a:p>
          <a:p>
            <a:pPr marL="0" indent="0">
              <a:buNone/>
            </a:pPr>
            <a:r>
              <a:rPr lang="en-US" dirty="0"/>
              <a:t>       _____ * _____ * </a:t>
            </a:r>
            <a:r>
              <a:rPr lang="en-US" dirty="0" smtClean="0"/>
              <a:t>_____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Given the word </a:t>
            </a:r>
            <a:r>
              <a:rPr lang="en-US" dirty="0" smtClean="0"/>
              <a:t>SPACE, </a:t>
            </a:r>
            <a:r>
              <a:rPr lang="en-US" dirty="0"/>
              <a:t>how many ways can you arrange the letters</a:t>
            </a:r>
          </a:p>
          <a:p>
            <a:pPr marL="0" indent="0">
              <a:buNone/>
            </a:pPr>
            <a:r>
              <a:rPr lang="en-US" dirty="0"/>
              <a:t>	___  ___  ___  ___  </a:t>
            </a:r>
            <a:r>
              <a:rPr lang="en-US" dirty="0" smtClean="0"/>
              <a:t>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6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Given the word </a:t>
            </a:r>
            <a:r>
              <a:rPr lang="en-US" dirty="0" smtClean="0"/>
              <a:t>SPARTANS, how many ways can you arrange the letters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___  ___  ___  ___  ___  ___  </a:t>
            </a:r>
            <a:r>
              <a:rPr lang="en-US" dirty="0" smtClean="0"/>
              <a:t>___  </a:t>
            </a:r>
            <a:r>
              <a:rPr lang="en-US" dirty="0"/>
              <a:t>___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1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Given the word </a:t>
            </a:r>
            <a:r>
              <a:rPr lang="en-US" dirty="0" smtClean="0"/>
              <a:t>SPARTANS, </a:t>
            </a:r>
            <a:r>
              <a:rPr lang="en-US" dirty="0"/>
              <a:t>what is the </a:t>
            </a:r>
            <a:r>
              <a:rPr lang="en-US" dirty="0" smtClean="0"/>
              <a:t>probability </a:t>
            </a:r>
            <a:r>
              <a:rPr lang="en-US" dirty="0"/>
              <a:t>that a permutation of the word will have a ‘P’ as the 4</a:t>
            </a:r>
            <a:r>
              <a:rPr lang="en-US" baseline="30000" dirty="0"/>
              <a:t>th</a:t>
            </a:r>
            <a:r>
              <a:rPr lang="en-US" dirty="0"/>
              <a:t> letter and a vowel as the last letter?</a:t>
            </a:r>
          </a:p>
          <a:p>
            <a:pPr marL="0" indent="0">
              <a:buNone/>
            </a:pPr>
            <a:r>
              <a:rPr lang="en-US" dirty="0"/>
              <a:t>	___  ___  ___  ___  ___  ___  ___  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5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5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In how many diff. ways could I arrange 3 of the 12 pictures of my family on my wall?</a:t>
            </a:r>
          </a:p>
          <a:p>
            <a:pPr marL="0" indent="0">
              <a:buNone/>
            </a:pPr>
            <a:r>
              <a:rPr lang="en-US" dirty="0"/>
              <a:t>       _____ * _____ * _____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</a:t>
            </a:r>
            <a:r>
              <a:rPr lang="en-US" dirty="0"/>
              <a:t>:  Given the word SPACE, how many ways can you arrange the letters</a:t>
            </a:r>
          </a:p>
          <a:p>
            <a:pPr marL="0" indent="0">
              <a:buNone/>
            </a:pPr>
            <a:r>
              <a:rPr lang="en-US" dirty="0"/>
              <a:t>	___  ___  ___  ___  ___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calculator for Permutations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48600" y="-2309"/>
                <a:ext cx="1295400" cy="1046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4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4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4400" i="1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-2309"/>
                <a:ext cx="1295400" cy="10464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44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calculator for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dirty="0"/>
              <a:t>hundred people purchase raffle tickets.  Three winning tickets will be selected </a:t>
            </a:r>
            <a:r>
              <a:rPr lang="en-US" dirty="0" smtClean="0"/>
              <a:t>at random</a:t>
            </a:r>
            <a:r>
              <a:rPr lang="en-US" dirty="0"/>
              <a:t>.  If first prize is $100, second prize is $50, and third prize is $10, in how </a:t>
            </a:r>
            <a:r>
              <a:rPr lang="en-US" dirty="0" smtClean="0"/>
              <a:t>many different</a:t>
            </a:r>
            <a:r>
              <a:rPr lang="en-US" dirty="0"/>
              <a:t> </a:t>
            </a:r>
            <a:r>
              <a:rPr lang="en-US" dirty="0" smtClean="0"/>
              <a:t>ways </a:t>
            </a:r>
            <a:r>
              <a:rPr lang="en-US" dirty="0"/>
              <a:t>can the prizes be awarded?</a:t>
            </a:r>
          </a:p>
          <a:p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67600" y="4343400"/>
                <a:ext cx="1431674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800" i="1">
                              <a:latin typeface="Cambria Math"/>
                            </a:rPr>
                            <m:t> </m:t>
                          </m:r>
                        </m:e>
                        <m:sub>
                          <m:r>
                            <a:rPr lang="en-US" sz="4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4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4800" i="1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4343400"/>
                <a:ext cx="1431674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224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632</TotalTime>
  <Words>595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9.4 Qs</vt:lpstr>
      <vt:lpstr>9.4 Warm-up (con’t)</vt:lpstr>
      <vt:lpstr>Permutations</vt:lpstr>
      <vt:lpstr>Permutations</vt:lpstr>
      <vt:lpstr>Repeated Elements</vt:lpstr>
      <vt:lpstr>Repeated Elements</vt:lpstr>
      <vt:lpstr>PowerPoint Presentation</vt:lpstr>
      <vt:lpstr>Using the calculator for Permutations</vt:lpstr>
      <vt:lpstr>Using the calculator for Permutations</vt:lpstr>
      <vt:lpstr>Does the order matter?</vt:lpstr>
      <vt:lpstr>Combination v. permutation </vt:lpstr>
      <vt:lpstr>PowerPoint Presentation</vt:lpstr>
      <vt:lpstr>PowerPoint Presentation</vt:lpstr>
      <vt:lpstr>Seating chart</vt:lpstr>
      <vt:lpstr>Seating chart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rbpischke</dc:creator>
  <cp:lastModifiedBy>Administrator</cp:lastModifiedBy>
  <cp:revision>20</cp:revision>
  <dcterms:created xsi:type="dcterms:W3CDTF">2013-01-23T18:00:20Z</dcterms:created>
  <dcterms:modified xsi:type="dcterms:W3CDTF">2016-08-18T17:58:37Z</dcterms:modified>
</cp:coreProperties>
</file>